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6" r:id="rId4"/>
    <p:sldId id="259" r:id="rId5"/>
    <p:sldId id="264" r:id="rId6"/>
    <p:sldId id="261" r:id="rId7"/>
    <p:sldId id="265" r:id="rId8"/>
    <p:sldId id="263" r:id="rId9"/>
    <p:sldId id="262" r:id="rId10"/>
    <p:sldId id="260" r:id="rId11"/>
    <p:sldId id="268" r:id="rId12"/>
    <p:sldId id="269" r:id="rId13"/>
    <p:sldId id="277" r:id="rId14"/>
    <p:sldId id="270" r:id="rId15"/>
    <p:sldId id="271" r:id="rId16"/>
    <p:sldId id="272" r:id="rId17"/>
    <p:sldId id="279" r:id="rId18"/>
    <p:sldId id="273" r:id="rId19"/>
    <p:sldId id="274" r:id="rId20"/>
    <p:sldId id="275" r:id="rId21"/>
    <p:sldId id="278" r:id="rId22"/>
    <p:sldId id="280" r:id="rId23"/>
    <p:sldId id="276" r:id="rId24"/>
    <p:sldId id="267" r:id="rId25"/>
    <p:sldId id="28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Лист1!$C$4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7355867414912347E-3"/>
                  <c:y val="-2.099634432153041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29,5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03727679760966E-2"/>
                  <c:y val="-2.5195613185836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Лист1!$B$5:$B$13</c:f>
              <c:strCache>
                <c:ptCount val="9"/>
                <c:pt idx="0">
                  <c:v>Обществознание</c:v>
                </c:pt>
                <c:pt idx="1">
                  <c:v>Английский  язык</c:v>
                </c:pt>
                <c:pt idx="2">
                  <c:v>Биология</c:v>
                </c:pt>
                <c:pt idx="3">
                  <c:v>Информатика и ИКТ</c:v>
                </c:pt>
                <c:pt idx="4">
                  <c:v>История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География</c:v>
                </c:pt>
                <c:pt idx="8">
                  <c:v>Литература</c:v>
                </c:pt>
              </c:strCache>
            </c:strRef>
          </c:cat>
          <c:val>
            <c:numRef>
              <c:f>Лист1!$C$5:$C$13</c:f>
              <c:numCache>
                <c:formatCode>0.00</c:formatCode>
                <c:ptCount val="9"/>
                <c:pt idx="0" formatCode="General">
                  <c:v>54.08</c:v>
                </c:pt>
                <c:pt idx="1">
                  <c:v>2.5</c:v>
                </c:pt>
                <c:pt idx="2">
                  <c:v>29.5</c:v>
                </c:pt>
                <c:pt idx="3" formatCode="General">
                  <c:v>5.03</c:v>
                </c:pt>
                <c:pt idx="4">
                  <c:v>12.5</c:v>
                </c:pt>
                <c:pt idx="5" formatCode="General">
                  <c:v>28.93</c:v>
                </c:pt>
                <c:pt idx="6" formatCode="General">
                  <c:v>9.43</c:v>
                </c:pt>
                <c:pt idx="7" formatCode="General">
                  <c:v>0</c:v>
                </c:pt>
                <c:pt idx="8" formatCode="General">
                  <c:v>1.25</c:v>
                </c:pt>
              </c:numCache>
            </c:numRef>
          </c:val>
        </c:ser>
        <c:ser>
          <c:idx val="1"/>
          <c:order val="1"/>
          <c:tx>
            <c:strRef>
              <c:f>Лист1!$D$4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-1.8896709889377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47117348298246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111830392828928E-2"/>
                  <c:y val="-1.469744102507128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28,9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338966853728086E-2"/>
                  <c:y val="-1.2597806592918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1694834268640432E-3"/>
                  <c:y val="-3.3594150914448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007455359521932E-2"/>
                  <c:y val="-6.2989032964591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8640656909846513E-2"/>
                  <c:y val="-1.0498172160765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037163892358949E-2"/>
                  <c:y val="-2.7295247617989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7206760224473705E-2"/>
                  <c:y val="-1.049817216076520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Лист1!$B$5:$B$13</c:f>
              <c:strCache>
                <c:ptCount val="9"/>
                <c:pt idx="0">
                  <c:v>Обществознание</c:v>
                </c:pt>
                <c:pt idx="1">
                  <c:v>Английский  язык</c:v>
                </c:pt>
                <c:pt idx="2">
                  <c:v>Биология</c:v>
                </c:pt>
                <c:pt idx="3">
                  <c:v>Информатика и ИКТ</c:v>
                </c:pt>
                <c:pt idx="4">
                  <c:v>История</c:v>
                </c:pt>
                <c:pt idx="5">
                  <c:v>Физика</c:v>
                </c:pt>
                <c:pt idx="6">
                  <c:v>Химия</c:v>
                </c:pt>
                <c:pt idx="7">
                  <c:v>География</c:v>
                </c:pt>
                <c:pt idx="8">
                  <c:v>Литература</c:v>
                </c:pt>
              </c:strCache>
            </c:strRef>
          </c:cat>
          <c:val>
            <c:numRef>
              <c:f>Лист1!$D$5:$D$13</c:f>
              <c:numCache>
                <c:formatCode>0.00</c:formatCode>
                <c:ptCount val="9"/>
                <c:pt idx="0" formatCode="General">
                  <c:v>43.75</c:v>
                </c:pt>
                <c:pt idx="1">
                  <c:v>2.2999999999999998</c:v>
                </c:pt>
                <c:pt idx="2">
                  <c:v>28.9</c:v>
                </c:pt>
                <c:pt idx="3" formatCode="General">
                  <c:v>2.34</c:v>
                </c:pt>
                <c:pt idx="4" formatCode="General">
                  <c:v>14.06</c:v>
                </c:pt>
                <c:pt idx="5" formatCode="General">
                  <c:v>19.53</c:v>
                </c:pt>
                <c:pt idx="6" formatCode="General">
                  <c:v>14.06</c:v>
                </c:pt>
                <c:pt idx="7" formatCode="General">
                  <c:v>0.78</c:v>
                </c:pt>
                <c:pt idx="8">
                  <c:v>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74835456"/>
        <c:axId val="74836992"/>
        <c:axId val="0"/>
      </c:bar3DChart>
      <c:catAx>
        <c:axId val="748354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74836992"/>
        <c:crosses val="autoZero"/>
        <c:auto val="1"/>
        <c:lblAlgn val="ctr"/>
        <c:lblOffset val="100"/>
        <c:noMultiLvlLbl val="0"/>
      </c:catAx>
      <c:valAx>
        <c:axId val="74836992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748354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'[Копия диаграмма 3.xlsx]Лист1'!$E$4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'[Копия диаграмма 3.xlsx]Лист1'!$D$5:$D$16</c:f>
              <c:strCache>
                <c:ptCount val="12"/>
                <c:pt idx="0">
                  <c:v>Русский язык</c:v>
                </c:pt>
                <c:pt idx="1">
                  <c:v>Математика профильная</c:v>
                </c:pt>
                <c:pt idx="2">
                  <c:v>Физика</c:v>
                </c:pt>
                <c:pt idx="3">
                  <c:v>Химия</c:v>
                </c:pt>
                <c:pt idx="4">
                  <c:v>Биология</c:v>
                </c:pt>
                <c:pt idx="5">
                  <c:v>История</c:v>
                </c:pt>
                <c:pt idx="6">
                  <c:v>Информатика и ИКТ</c:v>
                </c:pt>
                <c:pt idx="7">
                  <c:v>Литература</c:v>
                </c:pt>
                <c:pt idx="8">
                  <c:v>Обществознание</c:v>
                </c:pt>
                <c:pt idx="9">
                  <c:v>География</c:v>
                </c:pt>
                <c:pt idx="10">
                  <c:v>Английский язык</c:v>
                </c:pt>
                <c:pt idx="11">
                  <c:v>Математика       базовая</c:v>
                </c:pt>
              </c:strCache>
            </c:strRef>
          </c:cat>
          <c:val>
            <c:numRef>
              <c:f>'[Копия диаграмма 3.xlsx]Лист1'!$E$5:$E$16</c:f>
              <c:numCache>
                <c:formatCode>General</c:formatCode>
                <c:ptCount val="12"/>
                <c:pt idx="0">
                  <c:v>65.7</c:v>
                </c:pt>
                <c:pt idx="1">
                  <c:v>47.06</c:v>
                </c:pt>
                <c:pt idx="2">
                  <c:v>52.44</c:v>
                </c:pt>
                <c:pt idx="3">
                  <c:v>69.930000000000007</c:v>
                </c:pt>
                <c:pt idx="4">
                  <c:v>55.43</c:v>
                </c:pt>
                <c:pt idx="5">
                  <c:v>48.89</c:v>
                </c:pt>
                <c:pt idx="6">
                  <c:v>51.75</c:v>
                </c:pt>
                <c:pt idx="7">
                  <c:v>58</c:v>
                </c:pt>
                <c:pt idx="8">
                  <c:v>54.14</c:v>
                </c:pt>
                <c:pt idx="9">
                  <c:v>0</c:v>
                </c:pt>
                <c:pt idx="10">
                  <c:v>80.5</c:v>
                </c:pt>
                <c:pt idx="11">
                  <c:v>4.12</c:v>
                </c:pt>
              </c:numCache>
            </c:numRef>
          </c:val>
        </c:ser>
        <c:ser>
          <c:idx val="1"/>
          <c:order val="1"/>
          <c:tx>
            <c:strRef>
              <c:f>'[Копия диаграмма 3.xlsx]Лист1'!$F$4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10"/>
              <c:layout>
                <c:manualLayout>
                  <c:x val="9.7602588389903121E-3"/>
                  <c:y val="-8.8605846311415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'[Копия диаграмма 3.xlsx]Лист1'!$D$5:$D$16</c:f>
              <c:strCache>
                <c:ptCount val="12"/>
                <c:pt idx="0">
                  <c:v>Русский язык</c:v>
                </c:pt>
                <c:pt idx="1">
                  <c:v>Математика профильная</c:v>
                </c:pt>
                <c:pt idx="2">
                  <c:v>Физика</c:v>
                </c:pt>
                <c:pt idx="3">
                  <c:v>Химия</c:v>
                </c:pt>
                <c:pt idx="4">
                  <c:v>Биология</c:v>
                </c:pt>
                <c:pt idx="5">
                  <c:v>История</c:v>
                </c:pt>
                <c:pt idx="6">
                  <c:v>Информатика и ИКТ</c:v>
                </c:pt>
                <c:pt idx="7">
                  <c:v>Литература</c:v>
                </c:pt>
                <c:pt idx="8">
                  <c:v>Обществознание</c:v>
                </c:pt>
                <c:pt idx="9">
                  <c:v>География</c:v>
                </c:pt>
                <c:pt idx="10">
                  <c:v>Английский язык</c:v>
                </c:pt>
                <c:pt idx="11">
                  <c:v>Математика       базовая</c:v>
                </c:pt>
              </c:strCache>
            </c:strRef>
          </c:cat>
          <c:val>
            <c:numRef>
              <c:f>'[Копия диаграмма 3.xlsx]Лист1'!$F$5:$F$16</c:f>
              <c:numCache>
                <c:formatCode>General</c:formatCode>
                <c:ptCount val="12"/>
                <c:pt idx="0">
                  <c:v>71.84</c:v>
                </c:pt>
                <c:pt idx="1">
                  <c:v>47.33</c:v>
                </c:pt>
                <c:pt idx="4">
                  <c:v>58.57</c:v>
                </c:pt>
                <c:pt idx="5">
                  <c:v>48.19</c:v>
                </c:pt>
                <c:pt idx="6" formatCode="@">
                  <c:v>50.33</c:v>
                </c:pt>
                <c:pt idx="7">
                  <c:v>56</c:v>
                </c:pt>
                <c:pt idx="8">
                  <c:v>55</c:v>
                </c:pt>
                <c:pt idx="9">
                  <c:v>63</c:v>
                </c:pt>
                <c:pt idx="10">
                  <c:v>72</c:v>
                </c:pt>
                <c:pt idx="11">
                  <c:v>4.3099999999999996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20994304"/>
        <c:axId val="21004288"/>
        <c:axId val="0"/>
      </c:bar3DChart>
      <c:catAx>
        <c:axId val="2099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004288"/>
        <c:crosses val="autoZero"/>
        <c:auto val="1"/>
        <c:lblAlgn val="ctr"/>
        <c:lblOffset val="100"/>
        <c:noMultiLvlLbl val="0"/>
      </c:catAx>
      <c:valAx>
        <c:axId val="21004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99430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800"/>
          </a:pPr>
          <a:endParaRPr lang="ru-RU"/>
        </a:p>
      </c:txPr>
    </c:legend>
    <c:plotVisOnly val="0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cat>
            <c:strRef>
              <c:f>Лист1!$C$5:$D$5</c:f>
              <c:strCache>
                <c:ptCount val="2"/>
                <c:pt idx="0">
                  <c:v>Математика </c:v>
                </c:pt>
                <c:pt idx="1">
                  <c:v>Русский язык</c:v>
                </c:pt>
              </c:strCache>
            </c:strRef>
          </c:cat>
          <c:val>
            <c:numRef>
              <c:f>Лист1!$C$6:$D$6</c:f>
              <c:numCache>
                <c:formatCode>General</c:formatCode>
                <c:ptCount val="2"/>
                <c:pt idx="0">
                  <c:v>4</c:v>
                </c:pt>
                <c:pt idx="1">
                  <c:v>3.4</c:v>
                </c:pt>
              </c:numCache>
            </c:numRef>
          </c:val>
        </c:ser>
        <c:ser>
          <c:idx val="1"/>
          <c:order val="1"/>
          <c:tx>
            <c:strRef>
              <c:f>Лист1!$B$7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cat>
            <c:strRef>
              <c:f>Лист1!$C$5:$D$5</c:f>
              <c:strCache>
                <c:ptCount val="2"/>
                <c:pt idx="0">
                  <c:v>Математика </c:v>
                </c:pt>
                <c:pt idx="1">
                  <c:v>Русский язык</c:v>
                </c:pt>
              </c:strCache>
            </c:strRef>
          </c:cat>
          <c:val>
            <c:numRef>
              <c:f>Лист1!$C$7:$D$7</c:f>
              <c:numCache>
                <c:formatCode>General</c:formatCode>
                <c:ptCount val="2"/>
                <c:pt idx="0">
                  <c:v>4</c:v>
                </c:pt>
                <c:pt idx="1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22002304"/>
        <c:axId val="80351616"/>
        <c:axId val="0"/>
      </c:bar3DChart>
      <c:catAx>
        <c:axId val="220023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ru-RU"/>
          </a:p>
        </c:txPr>
        <c:crossAx val="80351616"/>
        <c:crosses val="autoZero"/>
        <c:auto val="1"/>
        <c:lblAlgn val="ctr"/>
        <c:lblOffset val="100"/>
        <c:noMultiLvlLbl val="0"/>
      </c:catAx>
      <c:valAx>
        <c:axId val="803516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2200230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txPr>
        <a:bodyPr/>
        <a:lstStyle/>
        <a:p>
          <a:pPr>
            <a:defRPr sz="3600">
              <a:solidFill>
                <a:schemeClr val="accent2">
                  <a:lumMod val="50000"/>
                </a:schemeClr>
              </a:solidFill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Лист1!$B$5</c:f>
              <c:strCache>
                <c:ptCount val="1"/>
                <c:pt idx="0">
                  <c:v>Татарский язык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8504560367454068"/>
                  <c:y val="-1.1524496937882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302952755905512"/>
                  <c:y val="-9.9250874890638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Лист1!$C$4:$D$4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Лист1!$C$5:$D$5</c:f>
              <c:numCache>
                <c:formatCode>General</c:formatCode>
                <c:ptCount val="2"/>
                <c:pt idx="0">
                  <c:v>72.33</c:v>
                </c:pt>
                <c:pt idx="1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Лист1!$C$3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cat>
            <c:strRef>
              <c:f>Лист1!$B$4:$B$16</c:f>
              <c:strCache>
                <c:ptCount val="13"/>
                <c:pt idx="0">
                  <c:v>МБОУ «Н - Арышская СОШ»</c:v>
                </c:pt>
                <c:pt idx="1">
                  <c:v>МБОУ «Р-Слободская СОШ №2»</c:v>
                </c:pt>
                <c:pt idx="2">
                  <c:v>МБОУ «Биектауская СОШ»</c:v>
                </c:pt>
                <c:pt idx="3">
                  <c:v>МБОУ «В – Тимерликовская СОШ»</c:v>
                </c:pt>
                <c:pt idx="4">
                  <c:v>МБОУ «Б - Елгинская СОШ»</c:v>
                </c:pt>
                <c:pt idx="5">
                  <c:v>МБОУ «Шумбутская СОШ»</c:v>
                </c:pt>
                <c:pt idx="6">
                  <c:v>МБОУ «Кукеевская СОШ»</c:v>
                </c:pt>
                <c:pt idx="7">
                  <c:v>МБОУ «Р-Слободская гимназия №1»</c:v>
                </c:pt>
                <c:pt idx="8">
                  <c:v>МБОУ «Кугарчинская СОШ»</c:v>
                </c:pt>
                <c:pt idx="9">
                  <c:v>МБОУ «Б - Машляковская СОШ»</c:v>
                </c:pt>
                <c:pt idx="10">
                  <c:v>МБОУ «Б – Чукаевская СОШ»</c:v>
                </c:pt>
                <c:pt idx="11">
                  <c:v>МБОУ «Ямашевская СОШ»</c:v>
                </c:pt>
                <c:pt idx="12">
                  <c:v>МБОУ «Масловская СОШ»</c:v>
                </c:pt>
              </c:strCache>
            </c:strRef>
          </c:cat>
          <c:val>
            <c:numRef>
              <c:f>Лист1!$C$4:$C$16</c:f>
              <c:numCache>
                <c:formatCode>General</c:formatCode>
                <c:ptCount val="13"/>
                <c:pt idx="0">
                  <c:v>66</c:v>
                </c:pt>
                <c:pt idx="1">
                  <c:v>61.5</c:v>
                </c:pt>
                <c:pt idx="2">
                  <c:v>56.4</c:v>
                </c:pt>
                <c:pt idx="3">
                  <c:v>72.900000000000006</c:v>
                </c:pt>
                <c:pt idx="4">
                  <c:v>57.5</c:v>
                </c:pt>
                <c:pt idx="5">
                  <c:v>67.400000000000006</c:v>
                </c:pt>
                <c:pt idx="6">
                  <c:v>68.7</c:v>
                </c:pt>
                <c:pt idx="7">
                  <c:v>57</c:v>
                </c:pt>
                <c:pt idx="8">
                  <c:v>67.5</c:v>
                </c:pt>
                <c:pt idx="9">
                  <c:v>71</c:v>
                </c:pt>
                <c:pt idx="10">
                  <c:v>70.7</c:v>
                </c:pt>
                <c:pt idx="11">
                  <c:v>57.6</c:v>
                </c:pt>
                <c:pt idx="12">
                  <c:v>83.8</c:v>
                </c:pt>
              </c:numCache>
            </c:numRef>
          </c:val>
        </c:ser>
        <c:ser>
          <c:idx val="1"/>
          <c:order val="1"/>
          <c:tx>
            <c:strRef>
              <c:f>Лист1!$D$3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cat>
            <c:strRef>
              <c:f>Лист1!$B$4:$B$16</c:f>
              <c:strCache>
                <c:ptCount val="13"/>
                <c:pt idx="0">
                  <c:v>МБОУ «Н - Арышская СОШ»</c:v>
                </c:pt>
                <c:pt idx="1">
                  <c:v>МБОУ «Р-Слободская СОШ №2»</c:v>
                </c:pt>
                <c:pt idx="2">
                  <c:v>МБОУ «Биектауская СОШ»</c:v>
                </c:pt>
                <c:pt idx="3">
                  <c:v>МБОУ «В – Тимерликовская СОШ»</c:v>
                </c:pt>
                <c:pt idx="4">
                  <c:v>МБОУ «Б - Елгинская СОШ»</c:v>
                </c:pt>
                <c:pt idx="5">
                  <c:v>МБОУ «Шумбутская СОШ»</c:v>
                </c:pt>
                <c:pt idx="6">
                  <c:v>МБОУ «Кукеевская СОШ»</c:v>
                </c:pt>
                <c:pt idx="7">
                  <c:v>МБОУ «Р-Слободская гимназия №1»</c:v>
                </c:pt>
                <c:pt idx="8">
                  <c:v>МБОУ «Кугарчинская СОШ»</c:v>
                </c:pt>
                <c:pt idx="9">
                  <c:v>МБОУ «Б - Машляковская СОШ»</c:v>
                </c:pt>
                <c:pt idx="10">
                  <c:v>МБОУ «Б – Чукаевская СОШ»</c:v>
                </c:pt>
                <c:pt idx="11">
                  <c:v>МБОУ «Ямашевская СОШ»</c:v>
                </c:pt>
                <c:pt idx="12">
                  <c:v>МБОУ «Масловская СОШ»</c:v>
                </c:pt>
              </c:strCache>
            </c:strRef>
          </c:cat>
          <c:val>
            <c:numRef>
              <c:f>Лист1!$D$4:$D$16</c:f>
              <c:numCache>
                <c:formatCode>General</c:formatCode>
                <c:ptCount val="13"/>
                <c:pt idx="0">
                  <c:v>81.5</c:v>
                </c:pt>
                <c:pt idx="1">
                  <c:v>76.599999999999994</c:v>
                </c:pt>
                <c:pt idx="2">
                  <c:v>76.2</c:v>
                </c:pt>
                <c:pt idx="3">
                  <c:v>75.3</c:v>
                </c:pt>
                <c:pt idx="4">
                  <c:v>75</c:v>
                </c:pt>
                <c:pt idx="5">
                  <c:v>74.7</c:v>
                </c:pt>
                <c:pt idx="6">
                  <c:v>73.3</c:v>
                </c:pt>
                <c:pt idx="7">
                  <c:v>70.099999999999994</c:v>
                </c:pt>
                <c:pt idx="8">
                  <c:v>69.8</c:v>
                </c:pt>
                <c:pt idx="9">
                  <c:v>69</c:v>
                </c:pt>
                <c:pt idx="10">
                  <c:v>68.8</c:v>
                </c:pt>
                <c:pt idx="11">
                  <c:v>62.5</c:v>
                </c:pt>
                <c:pt idx="12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8923392"/>
        <c:axId val="28924928"/>
      </c:barChart>
      <c:catAx>
        <c:axId val="289233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8924928"/>
        <c:crosses val="autoZero"/>
        <c:auto val="1"/>
        <c:lblAlgn val="ctr"/>
        <c:lblOffset val="100"/>
        <c:noMultiLvlLbl val="0"/>
      </c:catAx>
      <c:valAx>
        <c:axId val="289249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600"/>
            </a:pPr>
            <a:endParaRPr lang="ru-RU"/>
          </a:p>
        </c:txPr>
        <c:crossAx val="2892339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Лист1!$C$3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cat>
            <c:strRef>
              <c:f>Лист1!$B$4:$B$15</c:f>
              <c:strCache>
                <c:ptCount val="12"/>
                <c:pt idx="0">
                  <c:v>МБОУ «В – Тимерликовская СОШ»</c:v>
                </c:pt>
                <c:pt idx="1">
                  <c:v>МБОУ «Биектауская СОШ»</c:v>
                </c:pt>
                <c:pt idx="2">
                  <c:v>МБОУ «Шумбутская СОШ»</c:v>
                </c:pt>
                <c:pt idx="3">
                  <c:v>МБОУ «Н - Арышская СОШ»</c:v>
                </c:pt>
                <c:pt idx="4">
                  <c:v>МБОУ «Б - Елгинская СОШ»</c:v>
                </c:pt>
                <c:pt idx="5">
                  <c:v>МБОУ «Ямашевская СОШ»</c:v>
                </c:pt>
                <c:pt idx="6">
                  <c:v>МБОУ «Кукеевская СОШ»</c:v>
                </c:pt>
                <c:pt idx="7">
                  <c:v>МБОУ «Р-Слободская СОШ №2»</c:v>
                </c:pt>
                <c:pt idx="8">
                  <c:v>МБОУ «Р-Слободская гимназия №1»</c:v>
                </c:pt>
                <c:pt idx="9">
                  <c:v>МБОУ «Кугарчинская СОШ»</c:v>
                </c:pt>
                <c:pt idx="10">
                  <c:v>МБОУ «Масловская СОШ»</c:v>
                </c:pt>
                <c:pt idx="11">
                  <c:v>МБОУ «Б – Чукаевская СОШ»</c:v>
                </c:pt>
              </c:strCache>
            </c:strRef>
          </c:cat>
          <c:val>
            <c:numRef>
              <c:f>Лист1!$C$4:$C$15</c:f>
              <c:numCache>
                <c:formatCode>General</c:formatCode>
                <c:ptCount val="12"/>
                <c:pt idx="0">
                  <c:v>55.1</c:v>
                </c:pt>
                <c:pt idx="1">
                  <c:v>46</c:v>
                </c:pt>
                <c:pt idx="2">
                  <c:v>45.7</c:v>
                </c:pt>
                <c:pt idx="3">
                  <c:v>54.8</c:v>
                </c:pt>
                <c:pt idx="4">
                  <c:v>42.8</c:v>
                </c:pt>
                <c:pt idx="5">
                  <c:v>32.799999999999997</c:v>
                </c:pt>
                <c:pt idx="6">
                  <c:v>51.7</c:v>
                </c:pt>
                <c:pt idx="7">
                  <c:v>42.2</c:v>
                </c:pt>
                <c:pt idx="8">
                  <c:v>43.9</c:v>
                </c:pt>
                <c:pt idx="9">
                  <c:v>48.8</c:v>
                </c:pt>
                <c:pt idx="10">
                  <c:v>55.5</c:v>
                </c:pt>
                <c:pt idx="11">
                  <c:v>46</c:v>
                </c:pt>
              </c:numCache>
            </c:numRef>
          </c:val>
        </c:ser>
        <c:ser>
          <c:idx val="1"/>
          <c:order val="1"/>
          <c:tx>
            <c:strRef>
              <c:f>Лист1!$D$3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cat>
            <c:strRef>
              <c:f>Лист1!$B$4:$B$15</c:f>
              <c:strCache>
                <c:ptCount val="12"/>
                <c:pt idx="0">
                  <c:v>МБОУ «В – Тимерликовская СОШ»</c:v>
                </c:pt>
                <c:pt idx="1">
                  <c:v>МБОУ «Биектауская СОШ»</c:v>
                </c:pt>
                <c:pt idx="2">
                  <c:v>МБОУ «Шумбутская СОШ»</c:v>
                </c:pt>
                <c:pt idx="3">
                  <c:v>МБОУ «Н - Арышская СОШ»</c:v>
                </c:pt>
                <c:pt idx="4">
                  <c:v>МБОУ «Б - Елгинская СОШ»</c:v>
                </c:pt>
                <c:pt idx="5">
                  <c:v>МБОУ «Ямашевская СОШ»</c:v>
                </c:pt>
                <c:pt idx="6">
                  <c:v>МБОУ «Кукеевская СОШ»</c:v>
                </c:pt>
                <c:pt idx="7">
                  <c:v>МБОУ «Р-Слободская СОШ №2»</c:v>
                </c:pt>
                <c:pt idx="8">
                  <c:v>МБОУ «Р-Слободская гимназия №1»</c:v>
                </c:pt>
                <c:pt idx="9">
                  <c:v>МБОУ «Кугарчинская СОШ»</c:v>
                </c:pt>
                <c:pt idx="10">
                  <c:v>МБОУ «Масловская СОШ»</c:v>
                </c:pt>
                <c:pt idx="11">
                  <c:v>МБОУ «Б – Чукаевская СОШ»</c:v>
                </c:pt>
              </c:strCache>
            </c:strRef>
          </c:cat>
          <c:val>
            <c:numRef>
              <c:f>Лист1!$D$4:$D$15</c:f>
              <c:numCache>
                <c:formatCode>General</c:formatCode>
                <c:ptCount val="12"/>
                <c:pt idx="0">
                  <c:v>61.67</c:v>
                </c:pt>
                <c:pt idx="1">
                  <c:v>60.6</c:v>
                </c:pt>
                <c:pt idx="2">
                  <c:v>59.8</c:v>
                </c:pt>
                <c:pt idx="3">
                  <c:v>56</c:v>
                </c:pt>
                <c:pt idx="4">
                  <c:v>51.14</c:v>
                </c:pt>
                <c:pt idx="5">
                  <c:v>50.67</c:v>
                </c:pt>
                <c:pt idx="6">
                  <c:v>46.13</c:v>
                </c:pt>
                <c:pt idx="7">
                  <c:v>45.59</c:v>
                </c:pt>
                <c:pt idx="8">
                  <c:v>44</c:v>
                </c:pt>
                <c:pt idx="9">
                  <c:v>43.8</c:v>
                </c:pt>
                <c:pt idx="10">
                  <c:v>37</c:v>
                </c:pt>
                <c:pt idx="11">
                  <c:v>35.75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3067648"/>
        <c:axId val="28408448"/>
      </c:barChart>
      <c:catAx>
        <c:axId val="2306764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8408448"/>
        <c:crosses val="autoZero"/>
        <c:auto val="1"/>
        <c:lblAlgn val="ctr"/>
        <c:lblOffset val="100"/>
        <c:noMultiLvlLbl val="0"/>
      </c:catAx>
      <c:valAx>
        <c:axId val="284084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306764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Лист1!$C$3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cat>
            <c:strRef>
              <c:f>Лист1!$B$4:$B$15</c:f>
              <c:strCache>
                <c:ptCount val="12"/>
                <c:pt idx="0">
                  <c:v>МБОУ «Шумбутская СОШ»</c:v>
                </c:pt>
                <c:pt idx="1">
                  <c:v>МБОУ «Б - Елгинская СОШ»</c:v>
                </c:pt>
                <c:pt idx="2">
                  <c:v>МБОУ «Б – Чукаевская СОШ»</c:v>
                </c:pt>
                <c:pt idx="3">
                  <c:v>МБОУ «В – Тимерликовская СОШ»</c:v>
                </c:pt>
                <c:pt idx="4">
                  <c:v>МБОУ «Н - Арышская СОШ»</c:v>
                </c:pt>
                <c:pt idx="5">
                  <c:v>МБОУ «Кукеевская СОШ»</c:v>
                </c:pt>
                <c:pt idx="6">
                  <c:v>МБОУ «Ямашевская СОШ»</c:v>
                </c:pt>
                <c:pt idx="7">
                  <c:v>МБОУ «Р-Слободская гимназия №1»</c:v>
                </c:pt>
                <c:pt idx="8">
                  <c:v>МБОУ «Кугарчинская СОШ»</c:v>
                </c:pt>
                <c:pt idx="9">
                  <c:v>МБОУ «Р-Слободская СОШ №2»</c:v>
                </c:pt>
                <c:pt idx="10">
                  <c:v>МБОУ «Б - Машляковская СОШ»</c:v>
                </c:pt>
                <c:pt idx="11">
                  <c:v>МБОУ «Масловская СОШ»</c:v>
                </c:pt>
              </c:strCache>
            </c:strRef>
          </c:cat>
          <c:val>
            <c:numRef>
              <c:f>Лист1!$C$4:$C$15</c:f>
              <c:numCache>
                <c:formatCode>General</c:formatCode>
                <c:ptCount val="12"/>
                <c:pt idx="0">
                  <c:v>4.2</c:v>
                </c:pt>
                <c:pt idx="1">
                  <c:v>4.2</c:v>
                </c:pt>
                <c:pt idx="2">
                  <c:v>4</c:v>
                </c:pt>
                <c:pt idx="3">
                  <c:v>4.5999999999999996</c:v>
                </c:pt>
                <c:pt idx="4">
                  <c:v>4</c:v>
                </c:pt>
                <c:pt idx="5">
                  <c:v>3</c:v>
                </c:pt>
                <c:pt idx="6">
                  <c:v>3.8</c:v>
                </c:pt>
                <c:pt idx="7">
                  <c:v>4.2</c:v>
                </c:pt>
                <c:pt idx="8">
                  <c:v>3.4</c:v>
                </c:pt>
                <c:pt idx="9">
                  <c:v>4</c:v>
                </c:pt>
                <c:pt idx="10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Лист1!$D$3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cat>
            <c:strRef>
              <c:f>Лист1!$B$4:$B$15</c:f>
              <c:strCache>
                <c:ptCount val="12"/>
                <c:pt idx="0">
                  <c:v>МБОУ «Шумбутская СОШ»</c:v>
                </c:pt>
                <c:pt idx="1">
                  <c:v>МБОУ «Б - Елгинская СОШ»</c:v>
                </c:pt>
                <c:pt idx="2">
                  <c:v>МБОУ «Б – Чукаевская СОШ»</c:v>
                </c:pt>
                <c:pt idx="3">
                  <c:v>МБОУ «В – Тимерликовская СОШ»</c:v>
                </c:pt>
                <c:pt idx="4">
                  <c:v>МБОУ «Н - Арышская СОШ»</c:v>
                </c:pt>
                <c:pt idx="5">
                  <c:v>МБОУ «Кукеевская СОШ»</c:v>
                </c:pt>
                <c:pt idx="6">
                  <c:v>МБОУ «Ямашевская СОШ»</c:v>
                </c:pt>
                <c:pt idx="7">
                  <c:v>МБОУ «Р-Слободская гимназия №1»</c:v>
                </c:pt>
                <c:pt idx="8">
                  <c:v>МБОУ «Кугарчинская СОШ»</c:v>
                </c:pt>
                <c:pt idx="9">
                  <c:v>МБОУ «Р-Слободская СОШ №2»</c:v>
                </c:pt>
                <c:pt idx="10">
                  <c:v>МБОУ «Б - Машляковская СОШ»</c:v>
                </c:pt>
                <c:pt idx="11">
                  <c:v>МБОУ «Масловская СОШ»</c:v>
                </c:pt>
              </c:strCache>
            </c:strRef>
          </c:cat>
          <c:val>
            <c:numRef>
              <c:f>Лист1!$D$4:$D$15</c:f>
              <c:numCache>
                <c:formatCode>General</c:formatCode>
                <c:ptCount val="12"/>
                <c:pt idx="0">
                  <c:v>5</c:v>
                </c:pt>
                <c:pt idx="1">
                  <c:v>4.7</c:v>
                </c:pt>
                <c:pt idx="2">
                  <c:v>4.5</c:v>
                </c:pt>
                <c:pt idx="3">
                  <c:v>4.5</c:v>
                </c:pt>
                <c:pt idx="4">
                  <c:v>4.5</c:v>
                </c:pt>
                <c:pt idx="5">
                  <c:v>4.4000000000000004</c:v>
                </c:pt>
                <c:pt idx="6">
                  <c:v>4.4000000000000004</c:v>
                </c:pt>
                <c:pt idx="7">
                  <c:v>4.3</c:v>
                </c:pt>
                <c:pt idx="8">
                  <c:v>4.2</c:v>
                </c:pt>
                <c:pt idx="9">
                  <c:v>4.0999999999999996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4324608"/>
        <c:axId val="81842560"/>
      </c:barChart>
      <c:catAx>
        <c:axId val="743246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1842560"/>
        <c:crosses val="autoZero"/>
        <c:auto val="1"/>
        <c:lblAlgn val="ctr"/>
        <c:lblOffset val="100"/>
        <c:noMultiLvlLbl val="0"/>
      </c:catAx>
      <c:valAx>
        <c:axId val="818425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743246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0.01176</cdr:x>
      <cdr:y>0.13113</cdr:y>
    </cdr:from>
    <cdr:to>
      <cdr:x>0.98037</cdr:x>
      <cdr:y>0.13113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107504" y="897898"/>
          <a:ext cx="8856984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0.01176</cdr:x>
      <cdr:y>0</cdr:y>
    </cdr:from>
    <cdr:to>
      <cdr:x>0.11176</cdr:x>
      <cdr:y>0.13354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7504" y="-1082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400" dirty="0">
              <a:solidFill>
                <a:srgbClr val="FF0000"/>
              </a:solidFill>
            </a:rPr>
            <a:t>р</a:t>
          </a:r>
          <a:r>
            <a:rPr lang="ru-RU" sz="2400" dirty="0" smtClean="0">
              <a:solidFill>
                <a:srgbClr val="FF0000"/>
              </a:solidFill>
            </a:rPr>
            <a:t>айон</a:t>
          </a:r>
        </a:p>
        <a:p xmlns:a="http://schemas.openxmlformats.org/drawingml/2006/main">
          <a:pPr algn="ctr"/>
          <a:r>
            <a:rPr lang="ru-RU" sz="2400" dirty="0" smtClean="0">
              <a:solidFill>
                <a:srgbClr val="FF0000"/>
              </a:solidFill>
            </a:rPr>
            <a:t>71,8</a:t>
          </a:r>
          <a:endParaRPr lang="ru-RU" sz="2400" dirty="0">
            <a:solidFill>
              <a:srgbClr val="FF00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6C09ECA-F24A-4941-AD6C-766E74094FFB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098E6B-7483-44CA-9BA7-61230634DBB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032" y="692696"/>
            <a:ext cx="8955464" cy="52322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ГОСУДАРСТВЕННОЙ ИТОГОВОЙ АТТЕСТАЦИИ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ВЫПУСКНИКОВ 11 КЛАССОВ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ОБЩЕОБРАЗОВАТЕЛЬНЫХ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ОРГАНИЗАЦИЙ РЫБНО – СЛОБОДСКОГО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2015 – 2016 УЧЕБНЫЙ ГОД</a:t>
            </a:r>
          </a:p>
          <a:p>
            <a:pPr algn="ctr"/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Л.И.Халимова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, методист МКУ «Отдел образования</a:t>
            </a:r>
          </a:p>
          <a:p>
            <a:pPr algn="r"/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Исполнительного комитета Рыбно – Слободского</a:t>
            </a:r>
          </a:p>
          <a:p>
            <a:pPr algn="r"/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района Республики Татарстан»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16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3554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участников ЕГЭ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520853"/>
              </p:ext>
            </p:extLst>
          </p:nvPr>
        </p:nvGraphicFramePr>
        <p:xfrm>
          <a:off x="251519" y="608221"/>
          <a:ext cx="8640961" cy="5843593"/>
        </p:xfrm>
        <a:graphic>
          <a:graphicData uri="http://schemas.openxmlformats.org/drawingml/2006/table">
            <a:tbl>
              <a:tblPr firstRow="1" firstCol="1" bandRow="1"/>
              <a:tblGrid>
                <a:gridCol w="5088163"/>
                <a:gridCol w="1776399"/>
                <a:gridCol w="1776399"/>
              </a:tblGrid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предмета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 год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 год</a:t>
                      </a:r>
                      <a:endParaRPr lang="ru-RU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159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128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 (базовая)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101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121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 (профильная)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155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Обществознание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Английский  язык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Информатика и ИКТ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История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Литература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07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852" y="56781"/>
            <a:ext cx="9157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Предпочтение выпускников в отношении выбора предметов, %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8690318"/>
              </p:ext>
            </p:extLst>
          </p:nvPr>
        </p:nvGraphicFramePr>
        <p:xfrm>
          <a:off x="179512" y="692696"/>
          <a:ext cx="8856984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9920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24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Средний балл ЕГЭ по предметам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98786"/>
              </p:ext>
            </p:extLst>
          </p:nvPr>
        </p:nvGraphicFramePr>
        <p:xfrm>
          <a:off x="179512" y="836712"/>
          <a:ext cx="8784976" cy="5737524"/>
        </p:xfrm>
        <a:graphic>
          <a:graphicData uri="http://schemas.openxmlformats.org/drawingml/2006/table">
            <a:tbl>
              <a:tblPr/>
              <a:tblGrid>
                <a:gridCol w="3575280"/>
                <a:gridCol w="1302424"/>
                <a:gridCol w="1302424"/>
                <a:gridCol w="1302424"/>
                <a:gridCol w="1302424"/>
              </a:tblGrid>
              <a:tr h="28803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Предмет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2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2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795">
                <a:tc vMerge="1">
                  <a:txBody>
                    <a:bodyPr/>
                    <a:lstStyle/>
                    <a:p>
                      <a:pPr algn="ctr" rtl="0" fontAlgn="ctr"/>
                      <a:endParaRPr lang="ru-RU" sz="2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район</a:t>
                      </a:r>
                      <a:endParaRPr lang="ru-RU" sz="2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РТ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район</a:t>
                      </a:r>
                      <a:endParaRPr lang="ru-RU" sz="2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РТ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Русский язык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65,7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69,2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71,84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73,05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Математика профильная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47,06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50,2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47,33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52,08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Физика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52,44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54,6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53,14</a:t>
                      </a:r>
                      <a:r>
                        <a:rPr lang="ru-RU" sz="2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53,45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8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Химия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69,93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63,4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62,18</a:t>
                      </a:r>
                      <a:r>
                        <a:rPr lang="ru-RU" sz="2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59,28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Биология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55,43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58,4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58,57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58,76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8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История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48,89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52,8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48,19</a:t>
                      </a:r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53,75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6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Информатика и ИКТ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51,75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59,5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50,33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63,96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3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Литература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57,7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58,06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1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Обществознание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54,14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55,6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55,00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57,27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8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География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67,1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63,00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69,86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6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Английский язык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80,5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72,7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72,00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74,88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38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Математика       базовая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4,12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4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4,31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4,33</a:t>
                      </a:r>
                      <a:endParaRPr lang="ru-RU" sz="24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927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35" y="35332"/>
            <a:ext cx="8928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  среднего балла по предметам ЕГЭ за 2015 – 2016 гг. 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255477"/>
              </p:ext>
            </p:extLst>
          </p:nvPr>
        </p:nvGraphicFramePr>
        <p:xfrm>
          <a:off x="35634" y="1124744"/>
          <a:ext cx="9108365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986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91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Количество участников </a:t>
            </a:r>
            <a:br>
              <a:rPr lang="ru-RU" sz="3200" b="1" i="1" dirty="0">
                <a:solidFill>
                  <a:schemeClr val="accent3">
                    <a:lumMod val="50000"/>
                  </a:schemeClr>
                </a:solidFill>
                <a:latin typeface="Times New Roman"/>
              </a:rPr>
            </a:b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ГВЭ по русскому </a:t>
            </a: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</a:rPr>
              <a:t>языку и математике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Candara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728072"/>
              </p:ext>
            </p:extLst>
          </p:nvPr>
        </p:nvGraphicFramePr>
        <p:xfrm>
          <a:off x="251520" y="1080143"/>
          <a:ext cx="8640960" cy="1962912"/>
        </p:xfrm>
        <a:graphic>
          <a:graphicData uri="http://schemas.openxmlformats.org/drawingml/2006/table">
            <a:tbl>
              <a:tblPr firstRow="1" firstCol="1" bandRow="1"/>
              <a:tblGrid>
                <a:gridCol w="3277605"/>
                <a:gridCol w="2830659"/>
                <a:gridCol w="2532696"/>
              </a:tblGrid>
              <a:tr h="603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предмета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2016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4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5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2924944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Средняя оценка ГВЭ </a:t>
            </a:r>
          </a:p>
          <a:p>
            <a:pPr lvl="0" algn="ctr"/>
            <a:r>
              <a:rPr lang="ru-RU" sz="32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по русскому языку и математике</a:t>
            </a:r>
            <a:endParaRPr lang="ru-RU" sz="3200" b="1" i="1" dirty="0">
              <a:solidFill>
                <a:srgbClr val="C17529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287124"/>
              </p:ext>
            </p:extLst>
          </p:nvPr>
        </p:nvGraphicFramePr>
        <p:xfrm>
          <a:off x="251520" y="4221088"/>
          <a:ext cx="8640960" cy="1962912"/>
        </p:xfrm>
        <a:graphic>
          <a:graphicData uri="http://schemas.openxmlformats.org/drawingml/2006/table">
            <a:tbl>
              <a:tblPr firstRow="1" firstCol="1" bandRow="1"/>
              <a:tblGrid>
                <a:gridCol w="3277605"/>
                <a:gridCol w="2830659"/>
                <a:gridCol w="2532696"/>
              </a:tblGrid>
              <a:tr h="603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предмета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2016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4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5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3,4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3,5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1216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511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Динамика  </a:t>
            </a:r>
            <a:r>
              <a:rPr lang="ru-RU" sz="4000" dirty="0" smtClean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средней оценки  </a:t>
            </a:r>
            <a:r>
              <a:rPr lang="ru-RU" sz="4000" dirty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по предметам </a:t>
            </a:r>
            <a:r>
              <a:rPr lang="ru-RU" sz="4000" dirty="0" smtClean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ГВЭ </a:t>
            </a:r>
            <a:r>
              <a:rPr lang="ru-RU" sz="4000" dirty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 2015 – 2016 гг. </a:t>
            </a: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213921"/>
              </p:ext>
            </p:extLst>
          </p:nvPr>
        </p:nvGraphicFramePr>
        <p:xfrm>
          <a:off x="0" y="1338552"/>
          <a:ext cx="9144000" cy="5474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296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91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B58B80">
                    <a:lumMod val="50000"/>
                  </a:srgbClr>
                </a:solidFill>
                <a:latin typeface="Times New Roman"/>
              </a:rPr>
              <a:t>Количество участников </a:t>
            </a:r>
            <a:br>
              <a:rPr lang="ru-RU" sz="3200" b="1" i="1" dirty="0">
                <a:solidFill>
                  <a:srgbClr val="B58B80">
                    <a:lumMod val="50000"/>
                  </a:srgbClr>
                </a:solidFill>
                <a:latin typeface="Times New Roman"/>
              </a:rPr>
            </a:br>
            <a:r>
              <a:rPr lang="ru-RU" sz="3200" b="1" i="1" dirty="0" smtClean="0">
                <a:solidFill>
                  <a:srgbClr val="B58B80">
                    <a:lumMod val="50000"/>
                  </a:srgbClr>
                </a:solidFill>
                <a:latin typeface="Times New Roman"/>
              </a:rPr>
              <a:t>ЕРЭ </a:t>
            </a:r>
            <a:r>
              <a:rPr lang="ru-RU" sz="3200" b="1" i="1" dirty="0">
                <a:solidFill>
                  <a:srgbClr val="B58B80">
                    <a:lumMod val="50000"/>
                  </a:srgbClr>
                </a:solidFill>
                <a:latin typeface="Times New Roman"/>
              </a:rPr>
              <a:t>по </a:t>
            </a:r>
            <a:r>
              <a:rPr lang="ru-RU" sz="3200" b="1" i="1" dirty="0" smtClean="0">
                <a:solidFill>
                  <a:srgbClr val="B58B80">
                    <a:lumMod val="50000"/>
                  </a:srgbClr>
                </a:solidFill>
                <a:latin typeface="Times New Roman"/>
              </a:rPr>
              <a:t>татарскому  языку </a:t>
            </a:r>
            <a:endParaRPr lang="ru-RU" sz="1400" dirty="0">
              <a:solidFill>
                <a:srgbClr val="B58B80">
                  <a:lumMod val="50000"/>
                </a:srgbClr>
              </a:solidFill>
              <a:latin typeface="Candara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153265"/>
              </p:ext>
            </p:extLst>
          </p:nvPr>
        </p:nvGraphicFramePr>
        <p:xfrm>
          <a:off x="251520" y="1340768"/>
          <a:ext cx="8640960" cy="1472184"/>
        </p:xfrm>
        <a:graphic>
          <a:graphicData uri="http://schemas.openxmlformats.org/drawingml/2006/table">
            <a:tbl>
              <a:tblPr firstRow="1" firstCol="1" bandRow="1"/>
              <a:tblGrid>
                <a:gridCol w="3277605"/>
                <a:gridCol w="2830659"/>
                <a:gridCol w="2532696"/>
              </a:tblGrid>
              <a:tr h="603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предмета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2016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4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Татарский язык 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3068960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Средний балл ЕРЭ </a:t>
            </a:r>
          </a:p>
          <a:p>
            <a:pPr algn="ctr"/>
            <a:r>
              <a:rPr lang="ru-RU" sz="32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по татарскому </a:t>
            </a:r>
            <a:r>
              <a:rPr lang="ru-RU" sz="32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языку </a:t>
            </a:r>
            <a:endParaRPr lang="ru-RU" sz="3200" b="1" i="1" dirty="0">
              <a:solidFill>
                <a:srgbClr val="C17529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494411"/>
              </p:ext>
            </p:extLst>
          </p:nvPr>
        </p:nvGraphicFramePr>
        <p:xfrm>
          <a:off x="395536" y="4509120"/>
          <a:ext cx="8640960" cy="1472184"/>
        </p:xfrm>
        <a:graphic>
          <a:graphicData uri="http://schemas.openxmlformats.org/drawingml/2006/table">
            <a:tbl>
              <a:tblPr firstRow="1" firstCol="1" bandRow="1"/>
              <a:tblGrid>
                <a:gridCol w="3277605"/>
                <a:gridCol w="2830659"/>
                <a:gridCol w="2532696"/>
              </a:tblGrid>
              <a:tr h="603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предмета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2016 </a:t>
                      </a:r>
                      <a:r>
                        <a:rPr lang="ru-RU" sz="2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4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Татарский</a:t>
                      </a:r>
                      <a:r>
                        <a:rPr lang="ru-RU" sz="28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язык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72,33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76,00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96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32966" y="366"/>
            <a:ext cx="9176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Динамика  среднего балла по </a:t>
            </a:r>
            <a:r>
              <a:rPr lang="ru-RU" sz="3600" dirty="0" smtClean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предмету  ЕРЭ </a:t>
            </a:r>
            <a:r>
              <a:rPr lang="ru-RU" sz="3600" dirty="0">
                <a:solidFill>
                  <a:srgbClr val="B58B80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 2015 – 2016 гг. 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1122264"/>
              </p:ext>
            </p:extLst>
          </p:nvPr>
        </p:nvGraphicFramePr>
        <p:xfrm>
          <a:off x="395536" y="1340768"/>
          <a:ext cx="84249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2254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3768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/>
                <a:cs typeface="+mj-cs"/>
              </a:rPr>
              <a:t>Динамика среднего балла ЕГЭ</a:t>
            </a:r>
            <a:b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/>
                <a:cs typeface="+mj-cs"/>
              </a:rPr>
            </a:b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/>
                <a:cs typeface="+mj-cs"/>
              </a:rPr>
              <a:t> по русскому  языку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/>
              <a:ea typeface="Times New Roman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280206"/>
              </p:ext>
            </p:extLst>
          </p:nvPr>
        </p:nvGraphicFramePr>
        <p:xfrm>
          <a:off x="180030" y="1180688"/>
          <a:ext cx="8856466" cy="5488672"/>
        </p:xfrm>
        <a:graphic>
          <a:graphicData uri="http://schemas.openxmlformats.org/drawingml/2006/table">
            <a:tbl>
              <a:tblPr/>
              <a:tblGrid>
                <a:gridCol w="4858909"/>
                <a:gridCol w="2164424"/>
                <a:gridCol w="1833133"/>
              </a:tblGrid>
              <a:tr h="68750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школ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 год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–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Чукаевская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70,7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68,8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Биектауская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56,4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76,2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- Елгинская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57,5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-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Машляковская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«В – Тимерликовская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72,9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75,3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Кугарчинская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67,5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69,8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108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 по району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65,8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71,84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008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3768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/>
                <a:cs typeface="+mj-cs"/>
              </a:rPr>
              <a:t>Динамика среднего балла ЕГЭ</a:t>
            </a:r>
            <a:b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/>
                <a:cs typeface="+mj-cs"/>
              </a:rPr>
            </a:b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/>
                <a:cs typeface="+mj-cs"/>
              </a:rPr>
              <a:t> по русскому  языку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/>
              <a:ea typeface="Times New Roman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84871"/>
              </p:ext>
            </p:extLst>
          </p:nvPr>
        </p:nvGraphicFramePr>
        <p:xfrm>
          <a:off x="107504" y="1180688"/>
          <a:ext cx="8928992" cy="5542824"/>
        </p:xfrm>
        <a:graphic>
          <a:graphicData uri="http://schemas.openxmlformats.org/drawingml/2006/table">
            <a:tbl>
              <a:tblPr/>
              <a:tblGrid>
                <a:gridCol w="4898700"/>
                <a:gridCol w="2182147"/>
                <a:gridCol w="1848145"/>
              </a:tblGrid>
              <a:tr h="61933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школ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6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 год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Кукеевская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68,7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73,3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«Масловская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83,8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«Н -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Арышская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81,5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«Р-Слободская гимназия №1»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70,1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«Р-Слободская СОШ №2»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61,5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76,6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«Шумбутская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67,4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74,7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«Ямашевская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57,6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62,5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0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 по району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65,8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71,84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9257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41645"/>
              </p:ext>
            </p:extLst>
          </p:nvPr>
        </p:nvGraphicFramePr>
        <p:xfrm>
          <a:off x="0" y="10822"/>
          <a:ext cx="9144000" cy="6847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8647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468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Рейтинг общеобразовательных организаций по результатам ЕГЭ по русскому языку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410918"/>
              </p:ext>
            </p:extLst>
          </p:nvPr>
        </p:nvGraphicFramePr>
        <p:xfrm>
          <a:off x="93232" y="954107"/>
          <a:ext cx="8950600" cy="5806961"/>
        </p:xfrm>
        <a:graphic>
          <a:graphicData uri="http://schemas.openxmlformats.org/drawingml/2006/table">
            <a:tbl>
              <a:tblPr/>
              <a:tblGrid>
                <a:gridCol w="5372872"/>
                <a:gridCol w="3577728"/>
              </a:tblGrid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Н-</a:t>
                      </a:r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Арышская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81,5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Р-Слободская СОШ №2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76,6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Биектауская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76,2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6484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В-Тимерликовская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75,3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Б-Елгинская 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Шумбутская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74,7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027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Кукеевская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73,3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Р-Слободская гимназия №1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70,1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Кугарчинская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69,8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Б-Машляковская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Б-Чукаевская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68,8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Ямашевская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62,5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3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Масловская СОШ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7486" marR="7486" marT="74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5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705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Динамика среднего балла ЕГЭ</a:t>
            </a:r>
            <a:b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</a:b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 по </a:t>
            </a:r>
            <a:r>
              <a:rPr lang="ru-RU" sz="3200" b="1" i="1" dirty="0" smtClean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математике (профильная) </a:t>
            </a:r>
            <a:endParaRPr lang="ru-RU" sz="2800" b="1" dirty="0">
              <a:solidFill>
                <a:srgbClr val="A5644E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847618"/>
              </p:ext>
            </p:extLst>
          </p:nvPr>
        </p:nvGraphicFramePr>
        <p:xfrm>
          <a:off x="180030" y="1180688"/>
          <a:ext cx="8856466" cy="5620949"/>
        </p:xfrm>
        <a:graphic>
          <a:graphicData uri="http://schemas.openxmlformats.org/drawingml/2006/table">
            <a:tbl>
              <a:tblPr/>
              <a:tblGrid>
                <a:gridCol w="4858909"/>
                <a:gridCol w="2164424"/>
                <a:gridCol w="1833133"/>
              </a:tblGrid>
              <a:tr h="68750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школ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 год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–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Чукаевская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35,75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Биектауская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60,60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- Елгинская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51,14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-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Машляковская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выбрали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«В – Тимерликовская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61,67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Кугарчинская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43,80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 по району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47,06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47,31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98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623835"/>
              </p:ext>
            </p:extLst>
          </p:nvPr>
        </p:nvGraphicFramePr>
        <p:xfrm>
          <a:off x="117916" y="1077218"/>
          <a:ext cx="8928992" cy="5542824"/>
        </p:xfrm>
        <a:graphic>
          <a:graphicData uri="http://schemas.openxmlformats.org/drawingml/2006/table">
            <a:tbl>
              <a:tblPr/>
              <a:tblGrid>
                <a:gridCol w="4898700"/>
                <a:gridCol w="2182147"/>
                <a:gridCol w="1848145"/>
              </a:tblGrid>
              <a:tr h="61933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школ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6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 год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Кукеевская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46,13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«Масловская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«Н -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Арышская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«Р-Слободская гимназия №1»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«Р-Слободская СОШ №2»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45,59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«Шумбутская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59,80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«Ямашевская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50,67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085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 по району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47,06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47,31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0826" y="0"/>
            <a:ext cx="91231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Динамика среднего балла ЕГЭ</a:t>
            </a:r>
            <a:b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</a:b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 по математике (профильная) </a:t>
            </a:r>
            <a:endParaRPr lang="ru-RU" sz="2800" b="1" dirty="0">
              <a:solidFill>
                <a:srgbClr val="A5644E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8481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160107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 flipV="1">
            <a:off x="179512" y="1340768"/>
            <a:ext cx="8784976" cy="360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0195" y="404664"/>
            <a:ext cx="10791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р</a:t>
            </a:r>
            <a:r>
              <a:rPr lang="ru-RU" sz="2400" dirty="0" smtClean="0">
                <a:solidFill>
                  <a:srgbClr val="FF0000"/>
                </a:solidFill>
              </a:rPr>
              <a:t>айон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47,31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173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94" y="0"/>
            <a:ext cx="91197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Динамика </a:t>
            </a:r>
            <a:r>
              <a:rPr lang="ru-RU" sz="3200" b="1" i="1" dirty="0" smtClean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средней оценки ЕГЭ</a:t>
            </a: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/>
            </a:r>
            <a:b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</a:b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 по математике </a:t>
            </a:r>
            <a:r>
              <a:rPr lang="ru-RU" sz="3200" b="1" i="1" dirty="0" smtClean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(профильная) </a:t>
            </a:r>
            <a:endParaRPr lang="ru-RU" sz="2800" b="1" dirty="0">
              <a:solidFill>
                <a:srgbClr val="A5644E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85251"/>
              </p:ext>
            </p:extLst>
          </p:nvPr>
        </p:nvGraphicFramePr>
        <p:xfrm>
          <a:off x="179512" y="1077218"/>
          <a:ext cx="8784976" cy="5615962"/>
        </p:xfrm>
        <a:graphic>
          <a:graphicData uri="http://schemas.openxmlformats.org/drawingml/2006/table">
            <a:tbl>
              <a:tblPr/>
              <a:tblGrid>
                <a:gridCol w="5371385"/>
                <a:gridCol w="3413591"/>
              </a:tblGrid>
              <a:tr h="551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В-</a:t>
                      </a:r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Тимерликовская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61,67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Биектауская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60,6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Шумбутская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59,8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Н-</a:t>
                      </a:r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Арышская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56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Б-</a:t>
                      </a:r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Елгинская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51,14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Ямашевская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50,67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60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Кукеевская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46,13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Р-Слободская СОШ №2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45,59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Р-Слободская гимназия №1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44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Кугарчинская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43,8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Масловская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72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Б-</a:t>
                      </a:r>
                      <a:r>
                        <a:rPr lang="ru-RU" sz="22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Чукаевская</a:t>
                      </a:r>
                      <a:r>
                        <a:rPr lang="ru-RU" sz="22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35,75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511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94" y="0"/>
            <a:ext cx="91197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Динамика </a:t>
            </a:r>
            <a:r>
              <a:rPr lang="ru-RU" sz="3200" b="1" i="1" dirty="0" smtClean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средней оценки ЕГЭ</a:t>
            </a: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/>
            </a:r>
            <a:b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</a:b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 по математике </a:t>
            </a:r>
            <a:r>
              <a:rPr lang="ru-RU" sz="3200" b="1" i="1" dirty="0" smtClean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(базовая) </a:t>
            </a:r>
            <a:endParaRPr lang="ru-RU" sz="2800" b="1" dirty="0">
              <a:solidFill>
                <a:srgbClr val="A5644E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244973"/>
              </p:ext>
            </p:extLst>
          </p:nvPr>
        </p:nvGraphicFramePr>
        <p:xfrm>
          <a:off x="180030" y="1180688"/>
          <a:ext cx="8856466" cy="5620949"/>
        </p:xfrm>
        <a:graphic>
          <a:graphicData uri="http://schemas.openxmlformats.org/drawingml/2006/table">
            <a:tbl>
              <a:tblPr/>
              <a:tblGrid>
                <a:gridCol w="4858909"/>
                <a:gridCol w="2164424"/>
                <a:gridCol w="1833133"/>
              </a:tblGrid>
              <a:tr h="68750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школ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 год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–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Чукаевская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Биектауская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выбрали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- Елгинская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«Б -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Машляковская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«В – Тимерликовская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Кугарчинская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385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 по району</a:t>
                      </a: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4,1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4,31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229" marR="8229" marT="82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235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46" y="8710"/>
            <a:ext cx="91344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Динамика средней оценки ЕГЭ</a:t>
            </a:r>
            <a:b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</a:br>
            <a:r>
              <a:rPr lang="ru-RU" sz="3200" b="1" i="1" dirty="0">
                <a:solidFill>
                  <a:srgbClr val="A5644E">
                    <a:lumMod val="50000"/>
                  </a:srgbClr>
                </a:solidFill>
                <a:latin typeface="Times New Roman"/>
              </a:rPr>
              <a:t> по математике (базовая) </a:t>
            </a:r>
            <a:endParaRPr lang="ru-RU" sz="2800" b="1" dirty="0">
              <a:solidFill>
                <a:srgbClr val="A5644E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5329"/>
              </p:ext>
            </p:extLst>
          </p:nvPr>
        </p:nvGraphicFramePr>
        <p:xfrm>
          <a:off x="117916" y="1077218"/>
          <a:ext cx="8928992" cy="5664974"/>
        </p:xfrm>
        <a:graphic>
          <a:graphicData uri="http://schemas.openxmlformats.org/drawingml/2006/table">
            <a:tbl>
              <a:tblPr/>
              <a:tblGrid>
                <a:gridCol w="4898700"/>
                <a:gridCol w="2182147"/>
                <a:gridCol w="1848145"/>
              </a:tblGrid>
              <a:tr h="61933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школ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6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 год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2016 год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Кукеевская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«Масловская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Не выбрали</a:t>
                      </a:r>
                    </a:p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«Н -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Арышская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«Р-Слободская гимназия №1»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«Р-Слободская СОШ №2»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«Шумбутская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«Ямашевская СОШ»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085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 по району</a:t>
                      </a: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4,1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1" u="none" strike="noStrike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4,31</a:t>
                      </a:r>
                      <a:endParaRPr lang="ru-RU" sz="2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28" marR="7528" marT="7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279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300567"/>
              </p:ext>
            </p:extLst>
          </p:nvPr>
        </p:nvGraphicFramePr>
        <p:xfrm>
          <a:off x="9546" y="25570"/>
          <a:ext cx="9134453" cy="683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179512" y="1322766"/>
            <a:ext cx="88569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1822" y="404664"/>
            <a:ext cx="10791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район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4,3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6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468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Рейтинг общеобразовательных организаций по результатам ЕГЭ по математике (базовая)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235886"/>
              </p:ext>
            </p:extLst>
          </p:nvPr>
        </p:nvGraphicFramePr>
        <p:xfrm>
          <a:off x="168709" y="954107"/>
          <a:ext cx="8799645" cy="5571239"/>
        </p:xfrm>
        <a:graphic>
          <a:graphicData uri="http://schemas.openxmlformats.org/drawingml/2006/table">
            <a:tbl>
              <a:tblPr/>
              <a:tblGrid>
                <a:gridCol w="5828483"/>
                <a:gridCol w="2971162"/>
              </a:tblGrid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Шумбутская</a:t>
                      </a:r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</a:t>
                      </a:r>
                      <a:r>
                        <a:rPr lang="ru-RU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Елгинская</a:t>
                      </a:r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Н-Арышская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769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В-Тимерликовская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Б-Чукаевская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Кукеевская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Ямашевская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769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Р-Слободская гимназия №1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Кугарчинская</a:t>
                      </a:r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91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Р-Слободская СОШ №2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306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</a:t>
                      </a:r>
                      <a:r>
                        <a:rPr lang="ru-RU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Машляковская</a:t>
                      </a:r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8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Масловская СОШ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848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92696"/>
            <a:ext cx="9144000" cy="435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Рейтинг </a:t>
            </a:r>
          </a:p>
          <a:p>
            <a:pPr algn="ctr">
              <a:lnSpc>
                <a:spcPct val="200000"/>
              </a:lnSpc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общеобразовательных организаций по результатам обязательных предметов ЕГЭ «Русский язык» и «Математика»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523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683108"/>
              </p:ext>
            </p:extLst>
          </p:nvPr>
        </p:nvGraphicFramePr>
        <p:xfrm>
          <a:off x="0" y="-1"/>
          <a:ext cx="9108504" cy="6858002"/>
        </p:xfrm>
        <a:graphic>
          <a:graphicData uri="http://schemas.openxmlformats.org/drawingml/2006/table">
            <a:tbl>
              <a:tblPr/>
              <a:tblGrid>
                <a:gridCol w="467544"/>
                <a:gridCol w="2304256"/>
                <a:gridCol w="792088"/>
                <a:gridCol w="1152128"/>
                <a:gridCol w="1152128"/>
                <a:gridCol w="1080120"/>
                <a:gridCol w="1080120"/>
                <a:gridCol w="1080120"/>
              </a:tblGrid>
              <a:tr h="10585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Наименование ОО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Русский язык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Рейтинговое место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Математика (базовая)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Рейтинговое место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Математика (проф.)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Рейтинговое место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Арышская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Тимерликовская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61,67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47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Биектауская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выбрали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60,6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52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Шумбутская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63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Елгинская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51,14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Р-Слободская СОШ №2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76,6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45,59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63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Кукеевская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46,13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Р-Слободская гимназия №1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Ямашевская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50,67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Кугарчинская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Чукаевская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35,75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Машляковская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выбрали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5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Масловская СОШ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7019" marR="7019" marT="7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864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00" y="74236"/>
            <a:ext cx="9013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Доля участников ЕГЭ, получивших 80 баллов и более </a:t>
            </a:r>
          </a:p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сравнении 2015 – 2016 гг.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034114"/>
              </p:ext>
            </p:extLst>
          </p:nvPr>
        </p:nvGraphicFramePr>
        <p:xfrm>
          <a:off x="179512" y="1064317"/>
          <a:ext cx="8856986" cy="5525163"/>
        </p:xfrm>
        <a:graphic>
          <a:graphicData uri="http://schemas.openxmlformats.org/drawingml/2006/table">
            <a:tbl>
              <a:tblPr/>
              <a:tblGrid>
                <a:gridCol w="2669748"/>
                <a:gridCol w="1653304"/>
                <a:gridCol w="1602693"/>
                <a:gridCol w="1602693"/>
                <a:gridCol w="1328548"/>
              </a:tblGrid>
              <a:tr h="3160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Наименование предмета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124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80 баллов и выше (чел.)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80 баллов и выше (% от кол-ва уч.)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81 баллов и выше (чел.)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81 баллов и выше (% от кол-ва уч.)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Русский язык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Математика профильная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1,16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Физика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Химия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5,5</a:t>
                      </a:r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Биология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История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Информатика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Литература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Обществознание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4,65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География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Английский язык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Математика       базовая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31,68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42,14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310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79821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СПАСИБО ЗА ВНИМАНИЕ!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43143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781</TotalTime>
  <Words>1152</Words>
  <Application>Microsoft Office PowerPoint</Application>
  <PresentationFormat>Экран (4:3)</PresentationFormat>
  <Paragraphs>610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Лейсан</dc:creator>
  <cp:lastModifiedBy>Лейсан</cp:lastModifiedBy>
  <cp:revision>49</cp:revision>
  <dcterms:created xsi:type="dcterms:W3CDTF">2016-06-27T11:23:44Z</dcterms:created>
  <dcterms:modified xsi:type="dcterms:W3CDTF">2016-12-07T06:32:34Z</dcterms:modified>
</cp:coreProperties>
</file>